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7" r:id="rId2"/>
    <p:sldId id="325" r:id="rId3"/>
    <p:sldId id="265" r:id="rId4"/>
    <p:sldId id="316" r:id="rId5"/>
    <p:sldId id="266" r:id="rId6"/>
    <p:sldId id="326" r:id="rId7"/>
    <p:sldId id="292" r:id="rId8"/>
    <p:sldId id="329" r:id="rId9"/>
    <p:sldId id="327" r:id="rId10"/>
    <p:sldId id="371" r:id="rId11"/>
    <p:sldId id="277" r:id="rId12"/>
    <p:sldId id="336" r:id="rId13"/>
    <p:sldId id="278" r:id="rId14"/>
    <p:sldId id="331" r:id="rId15"/>
    <p:sldId id="332" r:id="rId16"/>
    <p:sldId id="333" r:id="rId17"/>
    <p:sldId id="334" r:id="rId18"/>
    <p:sldId id="280" r:id="rId19"/>
    <p:sldId id="338" r:id="rId20"/>
    <p:sldId id="335" r:id="rId21"/>
    <p:sldId id="340" r:id="rId22"/>
    <p:sldId id="339" r:id="rId23"/>
    <p:sldId id="341" r:id="rId24"/>
    <p:sldId id="342" r:id="rId25"/>
    <p:sldId id="344" r:id="rId26"/>
    <p:sldId id="345" r:id="rId27"/>
    <p:sldId id="351" r:id="rId28"/>
    <p:sldId id="279" r:id="rId29"/>
    <p:sldId id="346" r:id="rId30"/>
    <p:sldId id="347" r:id="rId31"/>
    <p:sldId id="348" r:id="rId32"/>
    <p:sldId id="363" r:id="rId33"/>
    <p:sldId id="281" r:id="rId34"/>
    <p:sldId id="355" r:id="rId35"/>
    <p:sldId id="282" r:id="rId36"/>
    <p:sldId id="354" r:id="rId37"/>
    <p:sldId id="353" r:id="rId38"/>
    <p:sldId id="356" r:id="rId39"/>
    <p:sldId id="357" r:id="rId40"/>
    <p:sldId id="358" r:id="rId41"/>
    <p:sldId id="360" r:id="rId42"/>
    <p:sldId id="285" r:id="rId43"/>
    <p:sldId id="361" r:id="rId44"/>
    <p:sldId id="284" r:id="rId45"/>
    <p:sldId id="372" r:id="rId46"/>
    <p:sldId id="367" r:id="rId47"/>
    <p:sldId id="362" r:id="rId48"/>
    <p:sldId id="364" r:id="rId49"/>
    <p:sldId id="365" r:id="rId50"/>
    <p:sldId id="366" r:id="rId51"/>
    <p:sldId id="368" r:id="rId52"/>
    <p:sldId id="369" r:id="rId53"/>
    <p:sldId id="370" r:id="rId54"/>
    <p:sldId id="268" r:id="rId55"/>
    <p:sldId id="293" r:id="rId56"/>
    <p:sldId id="294" r:id="rId57"/>
    <p:sldId id="295" r:id="rId58"/>
    <p:sldId id="298" r:id="rId59"/>
    <p:sldId id="299" r:id="rId60"/>
    <p:sldId id="301" r:id="rId61"/>
    <p:sldId id="305" r:id="rId62"/>
    <p:sldId id="270" r:id="rId63"/>
    <p:sldId id="306" r:id="rId64"/>
    <p:sldId id="307" r:id="rId65"/>
    <p:sldId id="308" r:id="rId66"/>
    <p:sldId id="272" r:id="rId67"/>
    <p:sldId id="273" r:id="rId68"/>
    <p:sldId id="309" r:id="rId69"/>
    <p:sldId id="310" r:id="rId70"/>
    <p:sldId id="311" r:id="rId71"/>
    <p:sldId id="312" r:id="rId72"/>
    <p:sldId id="274" r:id="rId73"/>
    <p:sldId id="313" r:id="rId74"/>
    <p:sldId id="276" r:id="rId75"/>
    <p:sldId id="318" r:id="rId76"/>
    <p:sldId id="319" r:id="rId77"/>
    <p:sldId id="263" r:id="rId78"/>
    <p:sldId id="289" r:id="rId79"/>
    <p:sldId id="290" r:id="rId80"/>
    <p:sldId id="264" r:id="rId81"/>
    <p:sldId id="320" r:id="rId82"/>
    <p:sldId id="321" r:id="rId83"/>
    <p:sldId id="322" r:id="rId84"/>
    <p:sldId id="323" r:id="rId85"/>
    <p:sldId id="324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C8480-1D1B-1A41-AA0A-CB9AF8FD7BE3}" type="datetimeFigureOut">
              <a:rPr lang="en-US" smtClean="0"/>
              <a:t>14-11-02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293CB-A908-A049-9319-623324F7D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760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7336B-CE2C-5942-BB51-C367C15CF853}" type="datetimeFigureOut">
              <a:rPr lang="en-US" smtClean="0"/>
              <a:t>14-11-02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2EF04-77B6-2641-B3DF-F6E0A0E3F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04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2EF04-77B6-2641-B3DF-F6E0A0E3F8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58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negative priming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can heighten sensitivity to particular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2EF04-77B6-2641-B3DF-F6E0A0E3F8A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1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part of expertise</a:t>
            </a:r>
            <a:r>
              <a:rPr lang="en-US" baseline="0" dirty="0" smtClean="0"/>
              <a:t> is knowing what details to focus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2EF04-77B6-2641-B3DF-F6E0A0E3F8A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77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epilepsy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eeg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2EF04-77B6-2641-B3DF-F6E0A0E3F8A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3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2EF04-77B6-2641-B3DF-F6E0A0E3F8A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9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we can make HPU’s both more and less specific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2EF04-77B6-2641-B3DF-F6E0A0E3F8A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7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0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7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1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7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4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4685" y="6492875"/>
            <a:ext cx="409315" cy="365125"/>
          </a:xfrm>
          <a:prstGeom prst="rect">
            <a:avLst/>
          </a:prstGeom>
        </p:spPr>
        <p:txBody>
          <a:bodyPr/>
          <a:lstStyle/>
          <a:p>
            <a:fld id="{E7333393-15B1-754F-959C-C754877F0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488668"/>
            <a:ext cx="87346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Edward</a:t>
            </a:r>
            <a:r>
              <a:rPr lang="en-US" sz="17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 Newell, Derek </a:t>
            </a:r>
            <a:r>
              <a:rPr lang="en-US" sz="1700" baseline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Ruths</a:t>
            </a:r>
            <a:r>
              <a:rPr lang="en-US" sz="17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U Serif Roman"/>
                <a:cs typeface="CMU Serif Roman"/>
              </a:rPr>
              <a:t>	 	    Network Dynamics Group; McGill University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8" name="Picture 7" descr="martlet.jpg"/>
          <p:cNvPicPr>
            <a:picLocks noChangeAspect="1"/>
          </p:cNvPicPr>
          <p:nvPr userDrawn="1"/>
        </p:nvPicPr>
        <p:blipFill>
          <a:blip r:embed="rId1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09" y="6373883"/>
            <a:ext cx="668126" cy="58275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112840" y="6429554"/>
            <a:ext cx="1031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tx1">
                    <a:tint val="75000"/>
                  </a:schemeClr>
                </a:solidFill>
                <a:latin typeface="CMU Serif Bold Extended Roman"/>
                <a:cs typeface="CMU Serif Bold Extended Roman"/>
              </a:defRPr>
            </a:lvl1pPr>
          </a:lstStyle>
          <a:p>
            <a:fld id="{6354E11C-AD49-8B49-8400-65F622B737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4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Relationship Id="rId3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5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2909" y="1656540"/>
            <a:ext cx="6282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o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ne </a:t>
            </a:r>
            <a:r>
              <a:rPr 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microtask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 </a:t>
            </a:r>
          </a:p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Bold Extended Roman"/>
                <a:cs typeface="CMU Serif Bold Extended Roman"/>
              </a:rPr>
              <a:t>primes another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CMU Serif Bold Extended Roman"/>
              <a:cs typeface="CMU Serif Bold Extended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81256" y="3946396"/>
            <a:ext cx="382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Edward Newell</a:t>
            </a:r>
          </a:p>
          <a:p>
            <a:pPr algn="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Derek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Ruths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5" name="Picture 4" descr="martlet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34" y="4592727"/>
            <a:ext cx="609600" cy="444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59519" y="449894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Network Dynamics Group</a:t>
            </a:r>
          </a:p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McGill University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70095" y="6123721"/>
            <a:ext cx="9314095" cy="734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3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94407" y="285602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72729" y="285602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4693" y="285602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1675" y="285602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7313" y="285602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45635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17599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4581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56542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34864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94407" y="407114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72729" y="407114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44693" y="407114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1675" y="407114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7313" y="407114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45635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17599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84581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56542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34864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762022" y="4623476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5465" y="2293391"/>
            <a:ext cx="9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228" y="825317"/>
            <a:ext cx="71666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 typical </a:t>
            </a:r>
            <a:r>
              <a:rPr 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microtask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 setup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3795552" y="905154"/>
            <a:ext cx="729914" cy="554771"/>
          </a:xfrm>
          <a:custGeom>
            <a:avLst/>
            <a:gdLst>
              <a:gd name="connsiteX0" fmla="*/ 0 w 729914"/>
              <a:gd name="connsiteY0" fmla="*/ 525573 h 554771"/>
              <a:gd name="connsiteX1" fmla="*/ 43795 w 729914"/>
              <a:gd name="connsiteY1" fmla="*/ 379580 h 554771"/>
              <a:gd name="connsiteX2" fmla="*/ 145983 w 729914"/>
              <a:gd name="connsiteY2" fmla="*/ 233588 h 554771"/>
              <a:gd name="connsiteX3" fmla="*/ 175179 w 729914"/>
              <a:gd name="connsiteY3" fmla="*/ 189790 h 554771"/>
              <a:gd name="connsiteX4" fmla="*/ 189777 w 729914"/>
              <a:gd name="connsiteY4" fmla="*/ 145992 h 554771"/>
              <a:gd name="connsiteX5" fmla="*/ 233572 w 729914"/>
              <a:gd name="connsiteY5" fmla="*/ 131393 h 554771"/>
              <a:gd name="connsiteX6" fmla="*/ 306564 w 729914"/>
              <a:gd name="connsiteY6" fmla="*/ 0 h 554771"/>
              <a:gd name="connsiteX7" fmla="*/ 335760 w 729914"/>
              <a:gd name="connsiteY7" fmla="*/ 43797 h 554771"/>
              <a:gd name="connsiteX8" fmla="*/ 408752 w 729914"/>
              <a:gd name="connsiteY8" fmla="*/ 204389 h 554771"/>
              <a:gd name="connsiteX9" fmla="*/ 452547 w 729914"/>
              <a:gd name="connsiteY9" fmla="*/ 262786 h 554771"/>
              <a:gd name="connsiteX10" fmla="*/ 467145 w 729914"/>
              <a:gd name="connsiteY10" fmla="*/ 306584 h 554771"/>
              <a:gd name="connsiteX11" fmla="*/ 583931 w 729914"/>
              <a:gd name="connsiteY11" fmla="*/ 408779 h 554771"/>
              <a:gd name="connsiteX12" fmla="*/ 686119 w 729914"/>
              <a:gd name="connsiteY12" fmla="*/ 540172 h 554771"/>
              <a:gd name="connsiteX13" fmla="*/ 729914 w 729914"/>
              <a:gd name="connsiteY13" fmla="*/ 554771 h 55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9914" h="554771">
                <a:moveTo>
                  <a:pt x="0" y="525573"/>
                </a:moveTo>
                <a:cubicBezTo>
                  <a:pt x="14598" y="476909"/>
                  <a:pt x="23432" y="426127"/>
                  <a:pt x="43795" y="379580"/>
                </a:cubicBezTo>
                <a:cubicBezTo>
                  <a:pt x="58952" y="344934"/>
                  <a:pt x="120471" y="269307"/>
                  <a:pt x="145983" y="233588"/>
                </a:cubicBezTo>
                <a:cubicBezTo>
                  <a:pt x="156181" y="219310"/>
                  <a:pt x="167333" y="205484"/>
                  <a:pt x="175179" y="189790"/>
                </a:cubicBezTo>
                <a:cubicBezTo>
                  <a:pt x="182061" y="176025"/>
                  <a:pt x="178896" y="156874"/>
                  <a:pt x="189777" y="145992"/>
                </a:cubicBezTo>
                <a:cubicBezTo>
                  <a:pt x="200658" y="135111"/>
                  <a:pt x="218974" y="136259"/>
                  <a:pt x="233572" y="131393"/>
                </a:cubicBezTo>
                <a:cubicBezTo>
                  <a:pt x="300501" y="30993"/>
                  <a:pt x="280868" y="77088"/>
                  <a:pt x="306564" y="0"/>
                </a:cubicBezTo>
                <a:cubicBezTo>
                  <a:pt x="316296" y="14599"/>
                  <a:pt x="327914" y="28104"/>
                  <a:pt x="335760" y="43797"/>
                </a:cubicBezTo>
                <a:cubicBezTo>
                  <a:pt x="353826" y="79932"/>
                  <a:pt x="383124" y="163381"/>
                  <a:pt x="408752" y="204389"/>
                </a:cubicBezTo>
                <a:cubicBezTo>
                  <a:pt x="421647" y="225022"/>
                  <a:pt x="437949" y="243320"/>
                  <a:pt x="452547" y="262786"/>
                </a:cubicBezTo>
                <a:cubicBezTo>
                  <a:pt x="457413" y="277385"/>
                  <a:pt x="458609" y="293779"/>
                  <a:pt x="467145" y="306584"/>
                </a:cubicBezTo>
                <a:cubicBezTo>
                  <a:pt x="494130" y="347064"/>
                  <a:pt x="553440" y="375745"/>
                  <a:pt x="583931" y="408779"/>
                </a:cubicBezTo>
                <a:cubicBezTo>
                  <a:pt x="621563" y="449550"/>
                  <a:pt x="633482" y="522626"/>
                  <a:pt x="686119" y="540172"/>
                </a:cubicBezTo>
                <a:lnTo>
                  <a:pt x="729914" y="554771"/>
                </a:lnTo>
              </a:path>
            </a:pathLst>
          </a:custGeom>
          <a:ln w="63500">
            <a:solidFill>
              <a:srgbClr val="C0504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532297" y="305779"/>
            <a:ext cx="20445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</a:t>
            </a:r>
          </a:p>
        </p:txBody>
      </p:sp>
    </p:spTree>
    <p:extLst>
      <p:ext uri="{BB962C8B-B14F-4D97-AF65-F5344CB8AC3E}">
        <p14:creationId xmlns:p14="http://schemas.microsoft.com/office/powerpoint/2010/main" val="227724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57699" y="1142840"/>
            <a:ext cx="7699614" cy="289830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7699" y="4241247"/>
            <a:ext cx="7699614" cy="19845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238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9369" y="6492875"/>
            <a:ext cx="68463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9485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7807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1977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6753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4239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0713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92677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9659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31620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09942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69485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47807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1977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86753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4239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20713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92677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59659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1620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09942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69485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47807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1977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86753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34239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20713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92677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59659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31620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09942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69485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47807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1977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86753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4239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20713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492677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59659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31620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209942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57090" y="4457599"/>
            <a:ext cx="19844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“ food 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72220" y="5342945"/>
            <a:ext cx="25457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“ objects 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69104" y="3318663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 </a:t>
            </a:r>
            <a:r>
              <a:rPr lang="en-US" sz="2400" b="1" dirty="0" err="1" smtClean="0">
                <a:solidFill>
                  <a:srgbClr val="404040"/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27187" y="1244900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8519" y="2130820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inter-task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70841" y="4615778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</p:spTree>
    <p:extLst>
      <p:ext uri="{BB962C8B-B14F-4D97-AF65-F5344CB8AC3E}">
        <p14:creationId xmlns:p14="http://schemas.microsoft.com/office/powerpoint/2010/main" val="143518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0240" y="2471744"/>
            <a:ext cx="3832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Test tasks</a:t>
            </a:r>
          </a:p>
        </p:txBody>
      </p:sp>
    </p:spTree>
    <p:extLst>
      <p:ext uri="{BB962C8B-B14F-4D97-AF65-F5344CB8AC3E}">
        <p14:creationId xmlns:p14="http://schemas.microsoft.com/office/powerpoint/2010/main" val="356869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5351" y="6492875"/>
            <a:ext cx="71865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0240" y="0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Test task</a:t>
            </a:r>
          </a:p>
        </p:txBody>
      </p:sp>
      <p:pic>
        <p:nvPicPr>
          <p:cNvPr id="9" name="Picture 8" descr="test_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" b="4035"/>
          <a:stretch/>
        </p:blipFill>
        <p:spPr>
          <a:xfrm>
            <a:off x="-1" y="671569"/>
            <a:ext cx="9144001" cy="563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5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5351" y="6492875"/>
            <a:ext cx="71865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Picture 10" descr="test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6" b="4749"/>
          <a:stretch/>
        </p:blipFill>
        <p:spPr>
          <a:xfrm>
            <a:off x="0" y="613167"/>
            <a:ext cx="9144000" cy="57229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0240" y="0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134221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5351" y="6492875"/>
            <a:ext cx="71865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14</a:t>
            </a:fld>
            <a:endParaRPr lang="en-US" dirty="0"/>
          </a:p>
        </p:txBody>
      </p:sp>
      <p:pic>
        <p:nvPicPr>
          <p:cNvPr id="12" name="Picture 11" descr="test_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" b="6075"/>
          <a:stretch/>
        </p:blipFill>
        <p:spPr>
          <a:xfrm>
            <a:off x="0" y="700764"/>
            <a:ext cx="9144000" cy="56061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0240" y="0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134221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5351" y="6492875"/>
            <a:ext cx="71865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15</a:t>
            </a:fld>
            <a:endParaRPr lang="en-US" dirty="0"/>
          </a:p>
        </p:txBody>
      </p:sp>
      <p:pic>
        <p:nvPicPr>
          <p:cNvPr id="14" name="Picture 13" descr="test_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" b="2833"/>
          <a:stretch/>
        </p:blipFill>
        <p:spPr>
          <a:xfrm>
            <a:off x="0" y="671568"/>
            <a:ext cx="9144001" cy="56315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0240" y="0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134221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25351" y="6492875"/>
            <a:ext cx="71865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16</a:t>
            </a:fld>
            <a:endParaRPr lang="en-US" dirty="0"/>
          </a:p>
        </p:txBody>
      </p:sp>
      <p:pic>
        <p:nvPicPr>
          <p:cNvPr id="15" name="Picture 14" descr="test_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3" b="3927"/>
          <a:stretch/>
        </p:blipFill>
        <p:spPr>
          <a:xfrm>
            <a:off x="-1" y="686166"/>
            <a:ext cx="9144001" cy="55877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0240" y="0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134221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36691" y="6492875"/>
            <a:ext cx="70731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0240" y="2471744"/>
            <a:ext cx="3832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food</a:t>
            </a:r>
          </a:p>
        </p:txBody>
      </p:sp>
    </p:spTree>
    <p:extLst>
      <p:ext uri="{BB962C8B-B14F-4D97-AF65-F5344CB8AC3E}">
        <p14:creationId xmlns:p14="http://schemas.microsoft.com/office/powerpoint/2010/main" val="313465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57699" y="1142840"/>
            <a:ext cx="7699614" cy="289830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7699" y="4241247"/>
            <a:ext cx="7699614" cy="19845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238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9369" y="6492875"/>
            <a:ext cx="68463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9485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7807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1977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6753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4239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0713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92677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9659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31620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09942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69485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47807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1977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86753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4239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20713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92677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59659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1620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09942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69485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47807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1977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86753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34239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20713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92677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59659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31620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09942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69485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47807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1977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86753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4239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20713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492677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59659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31620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209942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57090" y="4457599"/>
            <a:ext cx="19844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“ food 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72220" y="5342945"/>
            <a:ext cx="25457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“ objects 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69104" y="3318663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 </a:t>
            </a:r>
            <a:r>
              <a:rPr lang="en-US" sz="2400" b="1" dirty="0" err="1" smtClean="0">
                <a:solidFill>
                  <a:srgbClr val="404040"/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27187" y="1244900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8519" y="2130820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inter-task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70841" y="4615778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</p:spTree>
    <p:extLst>
      <p:ext uri="{BB962C8B-B14F-4D97-AF65-F5344CB8AC3E}">
        <p14:creationId xmlns:p14="http://schemas.microsoft.com/office/powerpoint/2010/main" val="162248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 descr="ju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1" y="489065"/>
            <a:ext cx="7362873" cy="552215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25739" y="489064"/>
            <a:ext cx="7563538" cy="5522155"/>
          </a:xfrm>
          <a:prstGeom prst="roundRect">
            <a:avLst>
              <a:gd name="adj" fmla="val 8458"/>
            </a:avLst>
          </a:prstGeom>
          <a:noFill/>
          <a:ln w="2540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09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36691" y="6492875"/>
            <a:ext cx="70731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0240" y="62871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food</a:t>
            </a:r>
          </a:p>
        </p:txBody>
      </p:sp>
      <p:pic>
        <p:nvPicPr>
          <p:cNvPr id="4" name="Picture 3" descr="food_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b="4358"/>
          <a:stretch/>
        </p:blipFill>
        <p:spPr>
          <a:xfrm>
            <a:off x="862249" y="647647"/>
            <a:ext cx="7457113" cy="557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36691" y="6492875"/>
            <a:ext cx="70731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 descr="food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" t="16392" r="5489" b="13431"/>
          <a:stretch/>
        </p:blipFill>
        <p:spPr>
          <a:xfrm>
            <a:off x="166056" y="1013181"/>
            <a:ext cx="8977945" cy="4899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0240" y="62871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food</a:t>
            </a:r>
          </a:p>
        </p:txBody>
      </p:sp>
    </p:spTree>
    <p:extLst>
      <p:ext uri="{BB962C8B-B14F-4D97-AF65-F5344CB8AC3E}">
        <p14:creationId xmlns:p14="http://schemas.microsoft.com/office/powerpoint/2010/main" val="130374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36691" y="6492875"/>
            <a:ext cx="70731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 descr="food_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7"/>
          <a:stretch/>
        </p:blipFill>
        <p:spPr>
          <a:xfrm>
            <a:off x="0" y="647646"/>
            <a:ext cx="9144000" cy="56738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0240" y="62871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food</a:t>
            </a:r>
          </a:p>
        </p:txBody>
      </p:sp>
    </p:spTree>
    <p:extLst>
      <p:ext uri="{BB962C8B-B14F-4D97-AF65-F5344CB8AC3E}">
        <p14:creationId xmlns:p14="http://schemas.microsoft.com/office/powerpoint/2010/main" val="83401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36691" y="6492875"/>
            <a:ext cx="70731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 descr="food_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3"/>
          <a:stretch/>
        </p:blipFill>
        <p:spPr>
          <a:xfrm>
            <a:off x="0" y="737691"/>
            <a:ext cx="9144001" cy="54815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0240" y="62871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food</a:t>
            </a:r>
          </a:p>
        </p:txBody>
      </p:sp>
    </p:spTree>
    <p:extLst>
      <p:ext uri="{BB962C8B-B14F-4D97-AF65-F5344CB8AC3E}">
        <p14:creationId xmlns:p14="http://schemas.microsoft.com/office/powerpoint/2010/main" val="160989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36691" y="6492875"/>
            <a:ext cx="70731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 descr="food_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4"/>
          <a:stretch/>
        </p:blipFill>
        <p:spPr>
          <a:xfrm>
            <a:off x="0" y="693896"/>
            <a:ext cx="9144000" cy="5554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10240" y="62871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food</a:t>
            </a:r>
          </a:p>
        </p:txBody>
      </p:sp>
    </p:spTree>
    <p:extLst>
      <p:ext uri="{BB962C8B-B14F-4D97-AF65-F5344CB8AC3E}">
        <p14:creationId xmlns:p14="http://schemas.microsoft.com/office/powerpoint/2010/main" val="160989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35725" y="2471744"/>
            <a:ext cx="4262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objects</a:t>
            </a:r>
          </a:p>
        </p:txBody>
      </p:sp>
    </p:spTree>
    <p:extLst>
      <p:ext uri="{BB962C8B-B14F-4D97-AF65-F5344CB8AC3E}">
        <p14:creationId xmlns:p14="http://schemas.microsoft.com/office/powerpoint/2010/main" val="185203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57699" y="1142840"/>
            <a:ext cx="7699614" cy="289830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7699" y="4241247"/>
            <a:ext cx="7699614" cy="19845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238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9369" y="6492875"/>
            <a:ext cx="68463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9485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7807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1977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6753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4239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0713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92677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9659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31620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09942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69485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47807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1977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86753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4239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20713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92677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59659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1620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09942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69485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47807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1977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86753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34239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20713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92677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59659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31620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09942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69485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47807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1977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86753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4239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20713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492677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59659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31620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209942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57090" y="4457599"/>
            <a:ext cx="19844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“ food 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72220" y="5342945"/>
            <a:ext cx="25457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“ objects 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69104" y="3318663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 </a:t>
            </a:r>
            <a:r>
              <a:rPr lang="en-US" sz="2400" b="1" dirty="0" err="1" smtClean="0">
                <a:solidFill>
                  <a:srgbClr val="404040"/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27187" y="1244900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8519" y="2130820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inter-task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70841" y="4615778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</p:spTree>
    <p:extLst>
      <p:ext uri="{BB962C8B-B14F-4D97-AF65-F5344CB8AC3E}">
        <p14:creationId xmlns:p14="http://schemas.microsoft.com/office/powerpoint/2010/main" val="137519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6069" y="6492875"/>
            <a:ext cx="627932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 descr="objects_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4" b="2353"/>
          <a:stretch/>
        </p:blipFill>
        <p:spPr>
          <a:xfrm>
            <a:off x="0" y="568464"/>
            <a:ext cx="9144001" cy="57676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62820" y="-24723"/>
            <a:ext cx="45110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objects</a:t>
            </a:r>
          </a:p>
        </p:txBody>
      </p:sp>
    </p:spTree>
    <p:extLst>
      <p:ext uri="{BB962C8B-B14F-4D97-AF65-F5344CB8AC3E}">
        <p14:creationId xmlns:p14="http://schemas.microsoft.com/office/powerpoint/2010/main" val="361150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bjects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" b="3326"/>
          <a:stretch/>
        </p:blipFill>
        <p:spPr>
          <a:xfrm>
            <a:off x="861295" y="656968"/>
            <a:ext cx="7372133" cy="559151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6069" y="6492875"/>
            <a:ext cx="627932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62820" y="-24723"/>
            <a:ext cx="45110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objects</a:t>
            </a:r>
          </a:p>
        </p:txBody>
      </p:sp>
    </p:spTree>
    <p:extLst>
      <p:ext uri="{BB962C8B-B14F-4D97-AF65-F5344CB8AC3E}">
        <p14:creationId xmlns:p14="http://schemas.microsoft.com/office/powerpoint/2010/main" val="712570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6069" y="6492875"/>
            <a:ext cx="627932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 descr="objects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77" y="560053"/>
            <a:ext cx="7226150" cy="5808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62820" y="-24723"/>
            <a:ext cx="45110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objects</a:t>
            </a:r>
          </a:p>
        </p:txBody>
      </p:sp>
    </p:spTree>
    <p:extLst>
      <p:ext uri="{BB962C8B-B14F-4D97-AF65-F5344CB8AC3E}">
        <p14:creationId xmlns:p14="http://schemas.microsoft.com/office/powerpoint/2010/main" val="361150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77209" y="806546"/>
            <a:ext cx="5284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 can be strong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90618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6069" y="6492875"/>
            <a:ext cx="627932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 descr="objects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7" y="605754"/>
            <a:ext cx="8447470" cy="56281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62820" y="-24723"/>
            <a:ext cx="45110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objects</a:t>
            </a:r>
          </a:p>
        </p:txBody>
      </p:sp>
    </p:spTree>
    <p:extLst>
      <p:ext uri="{BB962C8B-B14F-4D97-AF65-F5344CB8AC3E}">
        <p14:creationId xmlns:p14="http://schemas.microsoft.com/office/powerpoint/2010/main" val="361150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6069" y="6492875"/>
            <a:ext cx="627932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 descr="objects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3" y="613966"/>
            <a:ext cx="8408610" cy="56022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62820" y="-24723"/>
            <a:ext cx="45110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Initial tasks: objects</a:t>
            </a:r>
          </a:p>
        </p:txBody>
      </p:sp>
    </p:spTree>
    <p:extLst>
      <p:ext uri="{BB962C8B-B14F-4D97-AF65-F5344CB8AC3E}">
        <p14:creationId xmlns:p14="http://schemas.microsoft.com/office/powerpoint/2010/main" val="361150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57699" y="1142840"/>
            <a:ext cx="7699614" cy="289830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7699" y="4241247"/>
            <a:ext cx="7699614" cy="19845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238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9369" y="6492875"/>
            <a:ext cx="68463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9485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7807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1977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6753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4239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0713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92677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9659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31620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09942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69485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47807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1977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86753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4239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20713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92677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59659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1620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09942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69485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47807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1977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86753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34239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20713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92677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59659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31620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09942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69485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47807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1977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86753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4239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20713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492677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59659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31620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209942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57090" y="4457599"/>
            <a:ext cx="19844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“ food 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72220" y="5342945"/>
            <a:ext cx="25457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“ objects 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69104" y="3318663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 </a:t>
            </a:r>
            <a:r>
              <a:rPr lang="en-US" sz="2400" b="1" dirty="0" err="1" smtClean="0">
                <a:solidFill>
                  <a:srgbClr val="404040"/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27187" y="1244900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8519" y="2130820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inter-task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70841" y="4615778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</p:spTree>
    <p:extLst>
      <p:ext uri="{BB962C8B-B14F-4D97-AF65-F5344CB8AC3E}">
        <p14:creationId xmlns:p14="http://schemas.microsoft.com/office/powerpoint/2010/main" val="391033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41189" y="1156706"/>
            <a:ext cx="7416123" cy="222268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10240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9108" y="1491362"/>
            <a:ext cx="692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The purpose of this study is to understand the visual perception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of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9267" y="2477894"/>
            <a:ext cx="4773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Food and Ingredients</a:t>
            </a:r>
          </a:p>
          <a:p>
            <a:endParaRPr lang="en-US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176" y="3515470"/>
            <a:ext cx="7416123" cy="222268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4095" y="3850126"/>
            <a:ext cx="692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The purpose of this study is to understand the visual perception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of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1774" y="4813978"/>
            <a:ext cx="4158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Objects and Tools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  <a:p>
            <a:endParaRPr lang="en-US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6946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3042" y="2584069"/>
            <a:ext cx="6467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strong are inter-task effects compared to priming?</a:t>
            </a:r>
          </a:p>
        </p:txBody>
      </p:sp>
    </p:spTree>
    <p:extLst>
      <p:ext uri="{BB962C8B-B14F-4D97-AF65-F5344CB8AC3E}">
        <p14:creationId xmlns:p14="http://schemas.microsoft.com/office/powerpoint/2010/main" val="183977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567" y="287031"/>
            <a:ext cx="85727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effects: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stronger than framing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749005" y="1390071"/>
            <a:ext cx="454432" cy="40778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heta_overvi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9"/>
          <a:stretch/>
        </p:blipFill>
        <p:spPr>
          <a:xfrm>
            <a:off x="2412829" y="826984"/>
            <a:ext cx="4298694" cy="45597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1748112" y="1187873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40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1724203" y="2089400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30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1754085" y="2973919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20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1742134" y="3903261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10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49613" y="2264948"/>
            <a:ext cx="20917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% Bias</a:t>
            </a:r>
          </a:p>
        </p:txBody>
      </p:sp>
      <p:sp>
        <p:nvSpPr>
          <p:cNvPr id="13" name="TextBox 12"/>
          <p:cNvSpPr txBox="1"/>
          <p:nvPr/>
        </p:nvSpPr>
        <p:spPr>
          <a:xfrm rot="18900000">
            <a:off x="1932149" y="5223124"/>
            <a:ext cx="15538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task1</a:t>
            </a: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745787" y="5226782"/>
            <a:ext cx="15538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task2</a:t>
            </a: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276306" y="5303742"/>
            <a:ext cx="18855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frame1</a:t>
            </a: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64000" y="5313251"/>
            <a:ext cx="18586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frame2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27352" y="1229168"/>
            <a:ext cx="582706" cy="47874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842295" y="5053733"/>
            <a:ext cx="806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9475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45231" y="2423476"/>
            <a:ext cx="5999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do inter-task effects vary through time?</a:t>
            </a:r>
          </a:p>
        </p:txBody>
      </p:sp>
    </p:spTree>
    <p:extLst>
      <p:ext uri="{BB962C8B-B14F-4D97-AF65-F5344CB8AC3E}">
        <p14:creationId xmlns:p14="http://schemas.microsoft.com/office/powerpoint/2010/main" val="34114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57699" y="1142840"/>
            <a:ext cx="7699614" cy="289830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7699" y="4241247"/>
            <a:ext cx="7699614" cy="19845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238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9369" y="6492875"/>
            <a:ext cx="68463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9485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7807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1977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6753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4239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0713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92677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9659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31620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09942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69485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47807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1977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86753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4239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20713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92677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59659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1620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09942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69485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47807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1977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86753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34239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20713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92677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59659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31620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09942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69485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47807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1977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86753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4239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20713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492677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59659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31620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209942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57090" y="4457599"/>
            <a:ext cx="19844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“ food 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72220" y="5342945"/>
            <a:ext cx="25457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“ objects 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69104" y="3318663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 </a:t>
            </a:r>
            <a:r>
              <a:rPr lang="en-US" sz="2400" b="1" dirty="0" err="1" smtClean="0">
                <a:solidFill>
                  <a:srgbClr val="404040"/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27187" y="1244900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8519" y="2130820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inter-task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70841" y="4615778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</p:spTree>
    <p:extLst>
      <p:ext uri="{BB962C8B-B14F-4D97-AF65-F5344CB8AC3E}">
        <p14:creationId xmlns:p14="http://schemas.microsoft.com/office/powerpoint/2010/main" val="181441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57699" y="1142840"/>
            <a:ext cx="7699614" cy="289830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7699" y="4241247"/>
            <a:ext cx="7699614" cy="19845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238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9369" y="6492875"/>
            <a:ext cx="68463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9485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7807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1977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6753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4239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0713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92677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9659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31620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09942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69485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47807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1977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86753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4239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20713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92677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59659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1620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09942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69485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47807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1977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86753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34239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20713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92677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59659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31620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09942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69485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47807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1977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86753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4239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20713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492677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59659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31620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209942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57090" y="4457599"/>
            <a:ext cx="19844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“ food 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72220" y="5342945"/>
            <a:ext cx="25457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“ objects 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69104" y="3318663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 </a:t>
            </a:r>
            <a:r>
              <a:rPr lang="en-US" sz="2400" b="1" dirty="0" err="1" smtClean="0">
                <a:solidFill>
                  <a:srgbClr val="404040"/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27187" y="1244900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8519" y="2130820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inter-task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70841" y="4615778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46843" y="1256929"/>
            <a:ext cx="4026946" cy="2626473"/>
          </a:xfrm>
          <a:prstGeom prst="rect">
            <a:avLst/>
          </a:prstGeom>
          <a:solidFill>
            <a:schemeClr val="bg1">
              <a:alpha val="77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9232" y="4384604"/>
            <a:ext cx="6990046" cy="1619815"/>
          </a:xfrm>
          <a:prstGeom prst="rect">
            <a:avLst/>
          </a:prstGeom>
          <a:solidFill>
            <a:schemeClr val="bg1">
              <a:alpha val="77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28184" y="1244900"/>
            <a:ext cx="4509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29344" y="1244900"/>
            <a:ext cx="4509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59659" y="1269363"/>
            <a:ext cx="4509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30671" y="1230301"/>
            <a:ext cx="4509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210672" y="1269363"/>
            <a:ext cx="4509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80297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6317" y="675497"/>
            <a:ext cx="81078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effects: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decay over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147"/>
          <a:stretch/>
        </p:blipFill>
        <p:spPr>
          <a:xfrm>
            <a:off x="2452512" y="1169371"/>
            <a:ext cx="4467075" cy="51695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64278" y="5716608"/>
            <a:ext cx="1421558" cy="675751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53633" y="1653927"/>
            <a:ext cx="454432" cy="608958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1821102" y="1523650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40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1797193" y="2425177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30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1827075" y="3309696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20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1815124" y="4239038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10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22603" y="2848908"/>
            <a:ext cx="20917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% Bias</a:t>
            </a:r>
          </a:p>
        </p:txBody>
      </p:sp>
    </p:spTree>
    <p:extLst>
      <p:ext uri="{BB962C8B-B14F-4D97-AF65-F5344CB8AC3E}">
        <p14:creationId xmlns:p14="http://schemas.microsoft.com/office/powerpoint/2010/main" val="143908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77209" y="806546"/>
            <a:ext cx="5284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 can be strong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8013" y="2194925"/>
            <a:ext cx="5483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“Crime is a </a:t>
            </a:r>
            <a:r>
              <a:rPr lang="en-US" sz="3600" b="1" i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beast </a:t>
            </a:r>
            <a:r>
              <a:rPr lang="en-US" sz="36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...”</a:t>
            </a:r>
            <a:endParaRPr lang="en-US" sz="36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8013" y="2864077"/>
            <a:ext cx="5483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“Crime is a </a:t>
            </a:r>
            <a:r>
              <a:rPr lang="en-US" sz="3600" b="1" i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virus </a:t>
            </a:r>
            <a:r>
              <a:rPr lang="en-US" sz="36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...”</a:t>
            </a:r>
            <a:endParaRPr lang="en-US" sz="36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7209" y="4234981"/>
            <a:ext cx="4723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1. Rank the following solutions:</a:t>
            </a:r>
            <a:endParaRPr lang="en-US" sz="22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9893" y="4687222"/>
            <a:ext cx="47236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404040"/>
                </a:solidFill>
                <a:latin typeface="CMU Serif Roman"/>
                <a:cs typeface="CMU Serif Roman"/>
              </a:rPr>
              <a:t>…</a:t>
            </a:r>
            <a:endParaRPr lang="en-US" sz="2200" b="1" dirty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1896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20407" y="1795708"/>
            <a:ext cx="5999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What are the effects, qualitatively?</a:t>
            </a:r>
          </a:p>
        </p:txBody>
      </p:sp>
    </p:spTree>
    <p:extLst>
      <p:ext uri="{BB962C8B-B14F-4D97-AF65-F5344CB8AC3E}">
        <p14:creationId xmlns:p14="http://schemas.microsoft.com/office/powerpoint/2010/main" val="168366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20407" y="1795708"/>
            <a:ext cx="5999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What are the effects, qualitatively?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3537" y="3787614"/>
            <a:ext cx="4729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directs focus?</a:t>
            </a:r>
          </a:p>
        </p:txBody>
      </p:sp>
    </p:spTree>
    <p:extLst>
      <p:ext uri="{BB962C8B-B14F-4D97-AF65-F5344CB8AC3E}">
        <p14:creationId xmlns:p14="http://schemas.microsoft.com/office/powerpoint/2010/main" val="180078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44813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4776" y="130778"/>
            <a:ext cx="6486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effects: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direct focus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218" b="16214"/>
          <a:stretch/>
        </p:blipFill>
        <p:spPr>
          <a:xfrm>
            <a:off x="2846661" y="671757"/>
            <a:ext cx="3835012" cy="46569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162084" y="1993645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30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2162084" y="3044225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20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2150133" y="4049982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10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5055" y="3150820"/>
            <a:ext cx="34051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% food labels</a:t>
            </a: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194913" y="5442109"/>
            <a:ext cx="15538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task1</a:t>
            </a: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008551" y="5445767"/>
            <a:ext cx="15538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task2</a:t>
            </a: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539070" y="5435133"/>
            <a:ext cx="18855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frame1</a:t>
            </a: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326764" y="5444642"/>
            <a:ext cx="18586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frame2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29883" y="5185124"/>
            <a:ext cx="806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53647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20407" y="1795708"/>
            <a:ext cx="5999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What are the effects, qualitatively?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3537" y="3787614"/>
            <a:ext cx="4729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specificity</a:t>
            </a:r>
          </a:p>
        </p:txBody>
      </p:sp>
    </p:spTree>
    <p:extLst>
      <p:ext uri="{BB962C8B-B14F-4D97-AF65-F5344CB8AC3E}">
        <p14:creationId xmlns:p14="http://schemas.microsoft.com/office/powerpoint/2010/main" val="294327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61427" y="6492875"/>
            <a:ext cx="582574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512" t="5939" b="20127"/>
          <a:stretch/>
        </p:blipFill>
        <p:spPr>
          <a:xfrm>
            <a:off x="2175145" y="728642"/>
            <a:ext cx="4908094" cy="4674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60702" y="252403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1472908" y="1642861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30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1472908" y="2766436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20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1460957" y="3845188"/>
            <a:ext cx="6723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10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668385" y="2858835"/>
            <a:ext cx="34051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+% vocabulary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-1147" t="84412" r="7915"/>
          <a:stretch/>
        </p:blipFill>
        <p:spPr>
          <a:xfrm>
            <a:off x="1992510" y="5300539"/>
            <a:ext cx="4678905" cy="9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57699" y="1142840"/>
            <a:ext cx="7699614" cy="289830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111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7699" y="4241247"/>
            <a:ext cx="7699614" cy="1984539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outerShdw blurRad="123825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9369" y="6492875"/>
            <a:ext cx="68463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26725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9485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7807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1977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6753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42391" y="1854139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0713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92677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9659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31620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09942" y="18541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69485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47807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1977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86753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42391" y="2766335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20713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92677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59659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1620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09942" y="2766335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69485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47807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1977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86753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342391" y="4525639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20713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92677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59659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31620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09942" y="4525639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69485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47807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1977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786753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342391" y="5403814"/>
            <a:ext cx="487604" cy="48760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20713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492677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59659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631620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209942" y="5403814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57090" y="4457599"/>
            <a:ext cx="19844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“ food 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72220" y="5342945"/>
            <a:ext cx="254574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“ objects 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69104" y="3318663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 </a:t>
            </a:r>
            <a:r>
              <a:rPr lang="en-US" sz="2400" b="1" dirty="0" err="1" smtClean="0">
                <a:solidFill>
                  <a:srgbClr val="404040"/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727187" y="1244900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pics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-58519" y="2130820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inter-task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-70841" y="4615778"/>
            <a:ext cx="2332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</p:spTree>
    <p:extLst>
      <p:ext uri="{BB962C8B-B14F-4D97-AF65-F5344CB8AC3E}">
        <p14:creationId xmlns:p14="http://schemas.microsoft.com/office/powerpoint/2010/main" val="290510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79993" y="6492875"/>
            <a:ext cx="764008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5094" y="1064938"/>
            <a:ext cx="63794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Tune HPUs granularity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308" y="407167"/>
            <a:ext cx="6262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What can we do with this?</a:t>
            </a:r>
          </a:p>
        </p:txBody>
      </p:sp>
    </p:spTree>
    <p:extLst>
      <p:ext uri="{BB962C8B-B14F-4D97-AF65-F5344CB8AC3E}">
        <p14:creationId xmlns:p14="http://schemas.microsoft.com/office/powerpoint/2010/main" val="138073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36691" y="6492875"/>
            <a:ext cx="70731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5094" y="1064938"/>
            <a:ext cx="63794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Tune HPUs granularity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5094" y="1786711"/>
            <a:ext cx="7226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Heighten sensitivity, specificity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308" y="407167"/>
            <a:ext cx="6262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What can we do with this?</a:t>
            </a:r>
          </a:p>
        </p:txBody>
      </p:sp>
    </p:spTree>
    <p:extLst>
      <p:ext uri="{BB962C8B-B14F-4D97-AF65-F5344CB8AC3E}">
        <p14:creationId xmlns:p14="http://schemas.microsoft.com/office/powerpoint/2010/main" val="131406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68653" y="6492875"/>
            <a:ext cx="775348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05094" y="1064938"/>
            <a:ext cx="63794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Tune HPUs granularity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5094" y="1786711"/>
            <a:ext cx="7226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Heighten sensitivity, specificity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5094" y="2492756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Achieve expert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308" y="407167"/>
            <a:ext cx="6262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What can we do with this?</a:t>
            </a:r>
          </a:p>
        </p:txBody>
      </p:sp>
    </p:spTree>
    <p:extLst>
      <p:ext uri="{BB962C8B-B14F-4D97-AF65-F5344CB8AC3E}">
        <p14:creationId xmlns:p14="http://schemas.microsoft.com/office/powerpoint/2010/main" val="138073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14011" y="6492875"/>
            <a:ext cx="729989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5094" y="1064938"/>
            <a:ext cx="63794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Tune HPUs granularity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5094" y="1786711"/>
            <a:ext cx="7226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Heighten sensitivity, specificity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5094" y="2492756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Achieve expert performance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094" y="3194732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Simultaneously test and re-prime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308" y="407167"/>
            <a:ext cx="6262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What can we do with this?</a:t>
            </a:r>
          </a:p>
        </p:txBody>
      </p:sp>
    </p:spTree>
    <p:extLst>
      <p:ext uri="{BB962C8B-B14F-4D97-AF65-F5344CB8AC3E}">
        <p14:creationId xmlns:p14="http://schemas.microsoft.com/office/powerpoint/2010/main" val="138073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77209" y="1010666"/>
            <a:ext cx="5284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 can be strong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4" name="Picture 3" descr="enfor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71" y="1830158"/>
            <a:ext cx="3129739" cy="43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8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5094" y="1064938"/>
            <a:ext cx="63794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Tune HPUs granularity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5094" y="1786711"/>
            <a:ext cx="7226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Heighten sensitivity, specificity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5094" y="2492756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Achieve expert performance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5092" y="3909380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Sustain recall for imbalanced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094" y="3194732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Simultaneously test and re-prime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308" y="407167"/>
            <a:ext cx="6262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What can we do with this?</a:t>
            </a:r>
          </a:p>
        </p:txBody>
      </p:sp>
    </p:spTree>
    <p:extLst>
      <p:ext uri="{BB962C8B-B14F-4D97-AF65-F5344CB8AC3E}">
        <p14:creationId xmlns:p14="http://schemas.microsoft.com/office/powerpoint/2010/main" val="1380739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05094" y="1064938"/>
            <a:ext cx="63794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Tune HPUs granularity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5094" y="1786711"/>
            <a:ext cx="7226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Heighten sensitivity, specificity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5094" y="4627510"/>
            <a:ext cx="63794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Don’t train,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!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5094" y="2492756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Achieve expert performance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5092" y="3909380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Sustain recall for imbalanced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094" y="3194732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Simultaneously test and re-prime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308" y="407167"/>
            <a:ext cx="6262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What can we do with this?</a:t>
            </a:r>
          </a:p>
        </p:txBody>
      </p:sp>
    </p:spTree>
    <p:extLst>
      <p:ext uri="{BB962C8B-B14F-4D97-AF65-F5344CB8AC3E}">
        <p14:creationId xmlns:p14="http://schemas.microsoft.com/office/powerpoint/2010/main" val="263628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51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05094" y="1064938"/>
            <a:ext cx="63794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Tune HPUs granularity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5094" y="1786711"/>
            <a:ext cx="7226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Heighten sensitivity, specificity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5094" y="4627510"/>
            <a:ext cx="63794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Don’t train,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!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5092" y="5290888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 universal measurement of bias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5094" y="2492756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Achieve expert performance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5092" y="3909380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Sustain recall for imbalanced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094" y="3194732"/>
            <a:ext cx="7684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Simultaneously test and re-prime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308" y="407167"/>
            <a:ext cx="6262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What can we do with this?</a:t>
            </a:r>
          </a:p>
        </p:txBody>
      </p:sp>
    </p:spTree>
    <p:extLst>
      <p:ext uri="{BB962C8B-B14F-4D97-AF65-F5344CB8AC3E}">
        <p14:creationId xmlns:p14="http://schemas.microsoft.com/office/powerpoint/2010/main" val="223335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05094" y="1064938"/>
            <a:ext cx="637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Tune HPUs granularity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5094" y="1567726"/>
            <a:ext cx="722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Heighten sensitivity, specificity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5094" y="3547184"/>
            <a:ext cx="637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Don’t train, </a:t>
            </a:r>
            <a:r>
              <a:rPr lang="en-US" sz="28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!</a:t>
            </a:r>
            <a:endParaRPr lang="en-US" sz="28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5092" y="4020775"/>
            <a:ext cx="76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 universal measurement of bias</a:t>
            </a:r>
            <a:endParaRPr lang="en-US" sz="28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5094" y="2054786"/>
            <a:ext cx="76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Achieve expert performance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5092" y="3033440"/>
            <a:ext cx="76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Sustain recall for imbalanced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094" y="2552376"/>
            <a:ext cx="768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Simultaneously test and re-prime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308" y="407167"/>
            <a:ext cx="6262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What can we do with this?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4873" y="4985415"/>
            <a:ext cx="68173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edward.newell@gmail.com</a:t>
            </a:r>
            <a:endParaRPr lang="en-US" sz="38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7911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48031" y="6492875"/>
            <a:ext cx="69597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415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6222" y="1632996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R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6" name="Right Brace 5"/>
          <p:cNvSpPr/>
          <p:nvPr/>
        </p:nvSpPr>
        <p:spPr>
          <a:xfrm rot="16200000">
            <a:off x="4629383" y="1585548"/>
            <a:ext cx="453585" cy="1649992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30409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79631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56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4729" y="6492875"/>
            <a:ext cx="639272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415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6222" y="1632996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R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5" name="Right Brace 4"/>
          <p:cNvSpPr/>
          <p:nvPr/>
        </p:nvSpPr>
        <p:spPr>
          <a:xfrm rot="16200000">
            <a:off x="4629383" y="1585548"/>
            <a:ext cx="453585" cy="1649992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7987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83164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30409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79631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79631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30409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99503" y="3072649"/>
            <a:ext cx="64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+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6414" y="3050820"/>
            <a:ext cx="62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−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20419" y="3037276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2015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9369" y="6492875"/>
            <a:ext cx="68463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415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6222" y="1632996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R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5" name="Right Brace 4"/>
          <p:cNvSpPr/>
          <p:nvPr/>
        </p:nvSpPr>
        <p:spPr>
          <a:xfrm rot="16200000">
            <a:off x="4629383" y="1585548"/>
            <a:ext cx="453585" cy="1649992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7987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83164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30409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79631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79631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30409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99503" y="3072649"/>
            <a:ext cx="64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+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4537" y="4022810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37987" y="4045490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16414" y="3050820"/>
            <a:ext cx="62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−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74784" y="4016385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98234" y="4039065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680401" y="4607586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31179" y="4607586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58559" y="4079510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task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0419" y="3037276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6099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93388" y="6492875"/>
            <a:ext cx="65061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7415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6222" y="1632996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R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5" name="Right Brace 4"/>
          <p:cNvSpPr/>
          <p:nvPr/>
        </p:nvSpPr>
        <p:spPr>
          <a:xfrm rot="16200000">
            <a:off x="4629383" y="1585548"/>
            <a:ext cx="453585" cy="1649992"/>
          </a:xfrm>
          <a:prstGeom prst="righ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7987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83164" y="3032759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30409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79631" y="2604804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79631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30409" y="3588430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99503" y="3072649"/>
            <a:ext cx="64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+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4537" y="4022810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37987" y="4045490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416414" y="3050820"/>
            <a:ext cx="62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δ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−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74784" y="4016385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98234" y="4039065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680401" y="4607586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31179" y="4607586"/>
            <a:ext cx="0" cy="45063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37987" y="5187463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74784" y="5153509"/>
            <a:ext cx="5960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8559" y="4079510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task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18359" y="5195896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output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0419" y="3037276"/>
            <a:ext cx="19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4844935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5353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5845" y="1760194"/>
            <a:ext cx="18451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,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)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7140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353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5845" y="1760194"/>
            <a:ext cx="18451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,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)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503950" y="1850891"/>
            <a:ext cx="464925" cy="4649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52424" y="2165984"/>
            <a:ext cx="374220" cy="144966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51094" y="2033144"/>
            <a:ext cx="435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MU Serif Roman"/>
                <a:cs typeface="CMU Serif Roman"/>
              </a:rPr>
              <a:t>?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60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49305" y="1923768"/>
            <a:ext cx="212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Framing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9704" y="3573924"/>
            <a:ext cx="411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0555" y="2829477"/>
            <a:ext cx="1117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- 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vs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43021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353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5845" y="1760194"/>
            <a:ext cx="18451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,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)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503950" y="1850891"/>
            <a:ext cx="464925" cy="4649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52424" y="2165984"/>
            <a:ext cx="374220" cy="144966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51094" y="2033144"/>
            <a:ext cx="435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MU Serif Roman"/>
                <a:cs typeface="CMU Serif Roman"/>
              </a:rPr>
              <a:t>?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68924" y="2679475"/>
            <a:ext cx="316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χ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 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(chi squared)</a:t>
            </a:r>
          </a:p>
        </p:txBody>
      </p:sp>
    </p:spTree>
    <p:extLst>
      <p:ext uri="{BB962C8B-B14F-4D97-AF65-F5344CB8AC3E}">
        <p14:creationId xmlns:p14="http://schemas.microsoft.com/office/powerpoint/2010/main" val="2270356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60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3534" y="779957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65845" y="1760194"/>
            <a:ext cx="18451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D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,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Q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)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503950" y="1850891"/>
            <a:ext cx="464925" cy="4649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02960" y="3334017"/>
            <a:ext cx="353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Kulback-Liebler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1619" y="3974050"/>
            <a:ext cx="288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Shannon-Jenson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9126" y="4641803"/>
            <a:ext cx="2441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L</a:t>
            </a:r>
            <a:r>
              <a:rPr lang="en-US" sz="2400" b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-distance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3050359" y="4641803"/>
            <a:ext cx="2301947" cy="57469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52424" y="2165984"/>
            <a:ext cx="374220" cy="144966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51094" y="2033144"/>
            <a:ext cx="435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CMU Serif Roman"/>
                <a:cs typeface="CMU Serif Roman"/>
              </a:rPr>
              <a:t>?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68924" y="2679475"/>
            <a:ext cx="316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χ</a:t>
            </a:r>
            <a:r>
              <a:rPr lang="en-US" sz="2400" b="1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 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(chi squared)</a:t>
            </a:r>
          </a:p>
        </p:txBody>
      </p:sp>
    </p:spTree>
    <p:extLst>
      <p:ext uri="{BB962C8B-B14F-4D97-AF65-F5344CB8AC3E}">
        <p14:creationId xmlns:p14="http://schemas.microsoft.com/office/powerpoint/2010/main" val="3891704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61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512" y="4280181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 binary decision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24510" y="3662894"/>
            <a:ext cx="328849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7732" y="1398782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err="1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hpu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78100" y="2574245"/>
            <a:ext cx="328848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4231" r="40769"/>
          <a:stretch/>
        </p:blipFill>
        <p:spPr>
          <a:xfrm>
            <a:off x="4331741" y="3075198"/>
            <a:ext cx="884492" cy="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4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62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512" y="4280181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 binary decision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24510" y="3662894"/>
            <a:ext cx="328849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7732" y="1398782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err="1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hpu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78100" y="2574245"/>
            <a:ext cx="328848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5385" r="36731"/>
          <a:stretch/>
        </p:blipFill>
        <p:spPr>
          <a:xfrm>
            <a:off x="3810119" y="3075198"/>
            <a:ext cx="1644248" cy="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0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63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512" y="4280181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 binary decision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24510" y="3662894"/>
            <a:ext cx="328849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23403" y="3662895"/>
            <a:ext cx="340188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7732" y="1398782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err="1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hpu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78100" y="2574245"/>
            <a:ext cx="328848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559290" y="2574245"/>
            <a:ext cx="294829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5385" r="2500"/>
          <a:stretch/>
        </p:blipFill>
        <p:spPr>
          <a:xfrm>
            <a:off x="3810118" y="3075198"/>
            <a:ext cx="3662703" cy="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7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049" y="6492875"/>
            <a:ext cx="66195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64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4512" y="4280181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 binary decision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524510" y="3662894"/>
            <a:ext cx="328849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23403" y="3662895"/>
            <a:ext cx="340188" cy="61728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37732" y="1398782"/>
            <a:ext cx="193907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err="1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hpu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 output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78100" y="2574245"/>
            <a:ext cx="328848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559290" y="2574245"/>
            <a:ext cx="294829" cy="57035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26" y="3075198"/>
            <a:ext cx="5896599" cy="6023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5831" y="4280181"/>
            <a:ext cx="20411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“ </a:t>
            </a:r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bias 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”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967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65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8505" y="1505746"/>
            <a:ext cx="7461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should priming be measured?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2341" y="2710309"/>
            <a:ext cx="26421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if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onsolas"/>
                <a:cs typeface="Consolas"/>
              </a:rPr>
              <a:t>(    ) {</a:t>
            </a:r>
          </a:p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…</a:t>
            </a:r>
          </a:p>
          <a:p>
            <a:r>
              <a:rPr lang="en-US" sz="3200" b="1" dirty="0" smtClean="0">
                <a:solidFill>
                  <a:srgbClr val="31859C"/>
                </a:solidFill>
                <a:latin typeface="Consolas"/>
                <a:cs typeface="Consolas"/>
              </a:rPr>
              <a:t>}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else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3200" b="1" dirty="0" smtClean="0">
                <a:solidFill>
                  <a:srgbClr val="31859C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	…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onsolas"/>
              <a:cs typeface="Consolas"/>
            </a:endParaRPr>
          </a:p>
          <a:p>
            <a:r>
              <a:rPr lang="en-US" sz="3200" b="1" dirty="0" smtClean="0">
                <a:solidFill>
                  <a:srgbClr val="31859C"/>
                </a:solidFill>
                <a:latin typeface="Consolas"/>
                <a:cs typeface="Consolas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4038" r="40578"/>
          <a:stretch/>
        </p:blipFill>
        <p:spPr>
          <a:xfrm>
            <a:off x="3742076" y="2728667"/>
            <a:ext cx="907171" cy="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66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44" y="2222685"/>
            <a:ext cx="7235515" cy="7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1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67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44" y="2222685"/>
            <a:ext cx="7235515" cy="7391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26279"/>
          <a:stretch/>
        </p:blipFill>
        <p:spPr>
          <a:xfrm>
            <a:off x="293405" y="3252558"/>
            <a:ext cx="3811532" cy="10340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4303"/>
          <a:stretch/>
        </p:blipFill>
        <p:spPr>
          <a:xfrm>
            <a:off x="4127617" y="3297918"/>
            <a:ext cx="4753514" cy="7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7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68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44" y="2222685"/>
            <a:ext cx="7235515" cy="7391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26279"/>
          <a:stretch/>
        </p:blipFill>
        <p:spPr>
          <a:xfrm>
            <a:off x="293405" y="3252558"/>
            <a:ext cx="3811532" cy="10340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28678" y="4652840"/>
            <a:ext cx="458978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find the most susceptible decision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335451" y="4207223"/>
            <a:ext cx="814850" cy="54882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4303"/>
          <a:stretch/>
        </p:blipFill>
        <p:spPr>
          <a:xfrm>
            <a:off x="4127617" y="3297918"/>
            <a:ext cx="4753514" cy="7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94407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72729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4693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1675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7313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45635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17599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4581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56542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34864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09228" y="825317"/>
            <a:ext cx="71666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 typical </a:t>
            </a:r>
            <a:r>
              <a:rPr 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microtask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 setup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343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8747" y="6492875"/>
            <a:ext cx="60525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69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352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44" y="2222685"/>
            <a:ext cx="7235515" cy="7391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26279"/>
          <a:stretch/>
        </p:blipFill>
        <p:spPr>
          <a:xfrm>
            <a:off x="293405" y="3252558"/>
            <a:ext cx="3811532" cy="10340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28678" y="4652840"/>
            <a:ext cx="458978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find the most susceptible decision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335451" y="4207223"/>
            <a:ext cx="814850" cy="54882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5109" y="4978358"/>
            <a:ext cx="27101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“max bias”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4303"/>
          <a:stretch/>
        </p:blipFill>
        <p:spPr>
          <a:xfrm>
            <a:off x="4127617" y="3297918"/>
            <a:ext cx="4753514" cy="7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70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764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89457" y="2009355"/>
            <a:ext cx="1561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max bias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r="26279"/>
          <a:stretch/>
        </p:blipFill>
        <p:spPr>
          <a:xfrm>
            <a:off x="137821" y="1885347"/>
            <a:ext cx="3227052" cy="8754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4303"/>
          <a:stretch/>
        </p:blipFill>
        <p:spPr>
          <a:xfrm>
            <a:off x="3353221" y="1915650"/>
            <a:ext cx="4024584" cy="6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4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71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764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2" y="3030176"/>
            <a:ext cx="4363282" cy="12915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89457" y="2009355"/>
            <a:ext cx="1561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max bias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82769" y="3385856"/>
            <a:ext cx="19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L</a:t>
            </a:r>
            <a:r>
              <a:rPr lang="en-US" sz="2400" b="1" baseline="-25000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1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-distance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r="26279"/>
          <a:stretch/>
        </p:blipFill>
        <p:spPr>
          <a:xfrm>
            <a:off x="137821" y="1885347"/>
            <a:ext cx="3227052" cy="8754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34303"/>
          <a:stretch/>
        </p:blipFill>
        <p:spPr>
          <a:xfrm>
            <a:off x="3353221" y="1915650"/>
            <a:ext cx="4024584" cy="6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1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7407" y="6492875"/>
            <a:ext cx="616593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72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7645" y="638973"/>
            <a:ext cx="655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How to measure priming?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2" y="3030176"/>
            <a:ext cx="4363282" cy="1291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12" y="4640516"/>
            <a:ext cx="4501266" cy="64303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89457" y="2009355"/>
            <a:ext cx="1561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max bias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82769" y="3385856"/>
            <a:ext cx="190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L</a:t>
            </a:r>
            <a:r>
              <a:rPr lang="en-US" sz="2400" b="1" baseline="-25000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1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-distance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7538" y="5479635"/>
            <a:ext cx="4121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accuracy of best classifier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62595" y="5225300"/>
            <a:ext cx="189929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66591" y="5225299"/>
            <a:ext cx="525463" cy="34382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r="26279"/>
          <a:stretch/>
        </p:blipFill>
        <p:spPr>
          <a:xfrm>
            <a:off x="137821" y="1885347"/>
            <a:ext cx="3227052" cy="8754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34303"/>
          <a:stretch/>
        </p:blipFill>
        <p:spPr>
          <a:xfrm>
            <a:off x="3353221" y="1915650"/>
            <a:ext cx="4024584" cy="6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61427" y="6492875"/>
            <a:ext cx="582574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60702" y="675497"/>
            <a:ext cx="38327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 effects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8298" y="2525383"/>
            <a:ext cx="7759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r>
              <a:rPr lang="en-US" sz="3200" b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1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77109" y="2570743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67869" y="2527390"/>
            <a:ext cx="7759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pple Chancery"/>
                <a:cs typeface="Apple Chancery"/>
              </a:rPr>
              <a:t>T</a:t>
            </a:r>
            <a:r>
              <a:rPr lang="en-US" sz="3200" b="1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2</a:t>
            </a:r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Apple Chancery"/>
              <a:cs typeface="Apple Chancery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6680" y="2572750"/>
            <a:ext cx="595246" cy="555671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rot="16200000" flipH="1">
            <a:off x="4303514" y="2779071"/>
            <a:ext cx="2007" cy="1059571"/>
          </a:xfrm>
          <a:prstGeom prst="curvedConnector3">
            <a:avLst>
              <a:gd name="adj1" fmla="val 12055107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2730" y="3707736"/>
            <a:ext cx="23231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prime?</a:t>
            </a:r>
          </a:p>
        </p:txBody>
      </p:sp>
    </p:spTree>
    <p:extLst>
      <p:ext uri="{BB962C8B-B14F-4D97-AF65-F5344CB8AC3E}">
        <p14:creationId xmlns:p14="http://schemas.microsoft.com/office/powerpoint/2010/main" val="73000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9351" y="6492875"/>
            <a:ext cx="614649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74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60" y="1922999"/>
            <a:ext cx="6223673" cy="954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436" y="3156944"/>
            <a:ext cx="5473700" cy="1117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4776" y="437357"/>
            <a:ext cx="64862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Jenson-Shannon Divergence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7790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7699" y="6492875"/>
            <a:ext cx="626301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75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09" y="349967"/>
            <a:ext cx="5024382" cy="59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899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76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42097" y="1965765"/>
            <a:ext cx="218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Stochastic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1180" y="1965765"/>
            <a:ext cx="247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Systematic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7027" y="916101"/>
            <a:ext cx="259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Variance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631705" y="1562432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85605" y="1589886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9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77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42097" y="1965765"/>
            <a:ext cx="218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Stochastic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1180" y="1965765"/>
            <a:ext cx="247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Systematic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7027" y="916101"/>
            <a:ext cx="259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Variance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7843" y="3206826"/>
            <a:ext cx="169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Selection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51095" y="3206826"/>
            <a:ext cx="168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2631705" y="1562432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85605" y="1589886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60378" y="2581463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981120" y="2581463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fmri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6098238" y="3036770"/>
            <a:ext cx="1061790" cy="836617"/>
          </a:xfrm>
          <a:prstGeom prst="rect">
            <a:avLst/>
          </a:prstGeom>
        </p:spPr>
      </p:pic>
      <p:pic>
        <p:nvPicPr>
          <p:cNvPr id="29" name="Picture 28" descr="diverse_peop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16" y="2961461"/>
            <a:ext cx="1000718" cy="9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78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2097" y="1965765"/>
            <a:ext cx="218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Stochastic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21180" y="1965765"/>
            <a:ext cx="247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Systematic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47027" y="916101"/>
            <a:ext cx="259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Variance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7843" y="3206826"/>
            <a:ext cx="1690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Selection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1095" y="3206826"/>
            <a:ext cx="168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631705" y="1562432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85605" y="1589886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60378" y="2581463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981120" y="2581463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10622" y="4208854"/>
            <a:ext cx="1681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framing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91816" y="4213828"/>
            <a:ext cx="168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inter-task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effects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823126" y="3668491"/>
            <a:ext cx="295515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043868" y="3668491"/>
            <a:ext cx="328849" cy="45927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46705" y="4261405"/>
            <a:ext cx="1692096" cy="733203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fmri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6098238" y="3036770"/>
            <a:ext cx="1061790" cy="836617"/>
          </a:xfrm>
          <a:prstGeom prst="rect">
            <a:avLst/>
          </a:prstGeom>
        </p:spPr>
      </p:pic>
      <p:pic>
        <p:nvPicPr>
          <p:cNvPr id="19" name="Picture 18" descr="diverse_peop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16" y="2961461"/>
            <a:ext cx="1000718" cy="92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67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94407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72729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4693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1675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7313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45635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17599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4581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56542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34864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94407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72729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44693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1675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7313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45635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17599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84581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56542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34864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09228" y="825317"/>
            <a:ext cx="71666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 typical </a:t>
            </a:r>
            <a:r>
              <a:rPr 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microtask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 setup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855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857830" y="2561022"/>
            <a:ext cx="1056460" cy="10564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 descr="fmri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1925144" y="2579351"/>
            <a:ext cx="1288322" cy="10151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3939" y="2752138"/>
            <a:ext cx="4632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MU Serif Roman"/>
                <a:cs typeface="CMU Serif Roman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2287" y="2753158"/>
            <a:ext cx="40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?</a:t>
            </a:r>
          </a:p>
        </p:txBody>
      </p:sp>
      <p:pic>
        <p:nvPicPr>
          <p:cNvPr id="6" name="Picture 5" descr="fmri.jpg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6" b="92341" l="6207" r="91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7370">
            <a:off x="5740256" y="2579353"/>
            <a:ext cx="1288322" cy="101510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996020" y="3008250"/>
            <a:ext cx="929850" cy="215465"/>
            <a:chOff x="4848600" y="3030930"/>
            <a:chExt cx="929850" cy="215465"/>
          </a:xfrm>
        </p:grpSpPr>
        <p:sp>
          <p:nvSpPr>
            <p:cNvPr id="8" name="Oval 7"/>
            <p:cNvSpPr/>
            <p:nvPr/>
          </p:nvSpPr>
          <p:spPr>
            <a:xfrm>
              <a:off x="4848600" y="3030930"/>
              <a:ext cx="215465" cy="215465"/>
            </a:xfrm>
            <a:prstGeom prst="ellips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064065" y="3132992"/>
              <a:ext cx="71438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10800000">
            <a:off x="6768395" y="3257736"/>
            <a:ext cx="929850" cy="215465"/>
            <a:chOff x="6105710" y="1343123"/>
            <a:chExt cx="929850" cy="215465"/>
          </a:xfrm>
        </p:grpSpPr>
        <p:sp>
          <p:nvSpPr>
            <p:cNvPr id="12" name="Oval 11"/>
            <p:cNvSpPr/>
            <p:nvPr/>
          </p:nvSpPr>
          <p:spPr>
            <a:xfrm>
              <a:off x="6105710" y="1343123"/>
              <a:ext cx="215465" cy="215465"/>
            </a:xfrm>
            <a:prstGeom prst="ellips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321175" y="1445185"/>
              <a:ext cx="71438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10800000">
            <a:off x="6768395" y="2719138"/>
            <a:ext cx="929850" cy="215465"/>
            <a:chOff x="6105710" y="1343123"/>
            <a:chExt cx="929850" cy="215465"/>
          </a:xfrm>
        </p:grpSpPr>
        <p:sp>
          <p:nvSpPr>
            <p:cNvPr id="16" name="Oval 15"/>
            <p:cNvSpPr/>
            <p:nvPr/>
          </p:nvSpPr>
          <p:spPr>
            <a:xfrm>
              <a:off x="6105710" y="1343123"/>
              <a:ext cx="215465" cy="215465"/>
            </a:xfrm>
            <a:prstGeom prst="ellips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6321175" y="1445185"/>
              <a:ext cx="71438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768395" y="3294316"/>
            <a:ext cx="40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7349" y="825317"/>
            <a:ext cx="23391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Priming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1734" y="3920475"/>
            <a:ext cx="2847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Psychological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2100" y="3918293"/>
            <a:ext cx="319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Computational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270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94395" y="6492875"/>
            <a:ext cx="649606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80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2" y="1025279"/>
            <a:ext cx="8502478" cy="4881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855" y="312342"/>
            <a:ext cx="24154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References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914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82743" y="6492875"/>
            <a:ext cx="661258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81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69" y="745659"/>
            <a:ext cx="8440416" cy="55924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855" y="312342"/>
            <a:ext cx="24154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References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0480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12831" y="6492875"/>
            <a:ext cx="73117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82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6" y="1013624"/>
            <a:ext cx="8574534" cy="4881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855" y="312342"/>
            <a:ext cx="24154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References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27779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1091" y="6492875"/>
            <a:ext cx="672910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3" y="897118"/>
            <a:ext cx="8560779" cy="54526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855" y="312342"/>
            <a:ext cx="24154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References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011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29351" y="6492875"/>
            <a:ext cx="614649" cy="365125"/>
          </a:xfrm>
        </p:spPr>
        <p:txBody>
          <a:bodyPr/>
          <a:lstStyle/>
          <a:p>
            <a:fld id="{E7333393-15B1-754F-959C-C754877F050F}" type="slidenum">
              <a:rPr lang="en-US" smtClean="0"/>
              <a:t>84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09" y="1071882"/>
            <a:ext cx="8548110" cy="4455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0855" y="312342"/>
            <a:ext cx="24154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References</a:t>
            </a:r>
            <a:endParaRPr lang="en-US" sz="3200" b="1" i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84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33393-15B1-754F-959C-C754877F050F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94407" y="285602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72729" y="285602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4693" y="285602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1675" y="285602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67313" y="2856026"/>
            <a:ext cx="487604" cy="48760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45635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17599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4581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56542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34864" y="2856026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94407" y="407114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72729" y="407114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44693" y="407114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1675" y="407114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7313" y="4071148"/>
            <a:ext cx="487604" cy="487604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45635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17599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84581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56542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34864" y="4071148"/>
            <a:ext cx="487604" cy="487604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762022" y="4623476"/>
            <a:ext cx="2058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CMU Serif Roman"/>
                <a:cs typeface="CMU Serif Roman"/>
              </a:rPr>
              <a:t>object</a:t>
            </a:r>
            <a:endParaRPr lang="en-US" sz="2400" b="1" dirty="0" smtClean="0">
              <a:solidFill>
                <a:srgbClr val="404040"/>
              </a:solidFill>
              <a:latin typeface="CMU Serif Roman"/>
              <a:cs typeface="CMU Serif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5465" y="2293391"/>
            <a:ext cx="9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MU Serif Roman"/>
                <a:cs typeface="CMU Serif Roman"/>
              </a:rPr>
              <a:t>food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228" y="825317"/>
            <a:ext cx="71666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A typical </a:t>
            </a:r>
            <a:r>
              <a:rPr 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microtask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MU Serif Roman"/>
                <a:cs typeface="CMU Serif Roman"/>
              </a:rPr>
              <a:t> setup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MU Serif Roman"/>
              <a:cs typeface="CMU Serif Roman"/>
            </a:endParaRPr>
          </a:p>
        </p:txBody>
      </p:sp>
    </p:spTree>
    <p:extLst>
      <p:ext uri="{BB962C8B-B14F-4D97-AF65-F5344CB8AC3E}">
        <p14:creationId xmlns:p14="http://schemas.microsoft.com/office/powerpoint/2010/main" val="72390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tx1">
              <a:lumMod val="75000"/>
              <a:lumOff val="2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3200" b="1" dirty="0" smtClean="0">
            <a:solidFill>
              <a:schemeClr val="tx1">
                <a:lumMod val="75000"/>
                <a:lumOff val="25000"/>
              </a:schemeClr>
            </a:solidFill>
            <a:latin typeface="CMU Serif Roman"/>
            <a:cs typeface="CMU Serif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1014</Words>
  <Application>Microsoft Macintosh PowerPoint</Application>
  <PresentationFormat>On-screen Show (4:3)</PresentationFormat>
  <Paragraphs>391</Paragraphs>
  <Slides>85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networkdynamics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Newell</dc:creator>
  <cp:lastModifiedBy>Edward Newell</cp:lastModifiedBy>
  <cp:revision>74</cp:revision>
  <dcterms:created xsi:type="dcterms:W3CDTF">2014-10-23T03:06:07Z</dcterms:created>
  <dcterms:modified xsi:type="dcterms:W3CDTF">2014-11-03T02:55:49Z</dcterms:modified>
</cp:coreProperties>
</file>